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6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70" r:id="rId11"/>
    <p:sldId id="271" r:id="rId12"/>
    <p:sldId id="263" r:id="rId13"/>
    <p:sldId id="272" r:id="rId14"/>
    <p:sldId id="264" r:id="rId15"/>
    <p:sldId id="265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ymonline.com/word/-eer?ref=etymonline_crossreference" TargetMode="External"/><Relationship Id="rId1" Type="http://schemas.openxmlformats.org/officeDocument/2006/relationships/hyperlink" Target="https://www.etymonline.com/word/mountain?ref=etymonline_crossreference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ymonline.com/word/-eer?ref=etymonline_crossreference" TargetMode="External"/><Relationship Id="rId1" Type="http://schemas.openxmlformats.org/officeDocument/2006/relationships/hyperlink" Target="https://www.etymonline.com/word/mountain?ref=etymonline_crossreferenc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A42AC-D97D-4AB4-A646-C6B4D137FF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FD1D4D-FC13-4729-9482-DD88932E469B}">
      <dgm:prSet/>
      <dgm:spPr/>
      <dgm:t>
        <a:bodyPr/>
        <a:lstStyle/>
        <a:p>
          <a:r>
            <a:rPr lang="en-US" dirty="0"/>
            <a:t>Botanical meaning "a plant that rises by attaching itself to some support”</a:t>
          </a:r>
        </a:p>
      </dgm:t>
    </dgm:pt>
    <dgm:pt modelId="{0660CB6F-187E-4336-806B-B1688CD98A68}" type="parTrans" cxnId="{6194AA69-0888-4834-A516-57236E892E91}">
      <dgm:prSet/>
      <dgm:spPr/>
      <dgm:t>
        <a:bodyPr/>
        <a:lstStyle/>
        <a:p>
          <a:endParaRPr lang="en-US"/>
        </a:p>
      </dgm:t>
    </dgm:pt>
    <dgm:pt modelId="{53AE11F8-E351-4CC2-AFAB-5437B4637E6D}" type="sibTrans" cxnId="{6194AA69-0888-4834-A516-57236E892E91}">
      <dgm:prSet/>
      <dgm:spPr/>
      <dgm:t>
        <a:bodyPr/>
        <a:lstStyle/>
        <a:p>
          <a:endParaRPr lang="en-US"/>
        </a:p>
      </dgm:t>
    </dgm:pt>
    <dgm:pt modelId="{BFED4B3B-23D7-4ABE-931C-43B3317D2CC2}">
      <dgm:prSet/>
      <dgm:spPr/>
      <dgm:t>
        <a:bodyPr/>
        <a:lstStyle/>
        <a:p>
          <a:r>
            <a:rPr lang="en-US"/>
            <a:t>“Meaning "an ascent by climbing" is from 1915, originally in aviation.”</a:t>
          </a:r>
        </a:p>
      </dgm:t>
    </dgm:pt>
    <dgm:pt modelId="{5486C698-4475-4669-AA7A-4CFC412AF43A}" type="parTrans" cxnId="{71C0EC57-9106-4BB2-90E5-19420608529D}">
      <dgm:prSet/>
      <dgm:spPr/>
      <dgm:t>
        <a:bodyPr/>
        <a:lstStyle/>
        <a:p>
          <a:endParaRPr lang="en-US"/>
        </a:p>
      </dgm:t>
    </dgm:pt>
    <dgm:pt modelId="{12A365A7-14F6-48FF-99C6-EF89D00E230B}" type="sibTrans" cxnId="{71C0EC57-9106-4BB2-90E5-19420608529D}">
      <dgm:prSet/>
      <dgm:spPr/>
      <dgm:t>
        <a:bodyPr/>
        <a:lstStyle/>
        <a:p>
          <a:endParaRPr lang="en-US"/>
        </a:p>
      </dgm:t>
    </dgm:pt>
    <dgm:pt modelId="{49A0B0E5-9188-4036-AD9E-309A7479DF28}">
      <dgm:prSet/>
      <dgm:spPr/>
      <dgm:t>
        <a:bodyPr/>
        <a:lstStyle/>
        <a:p>
          <a:r>
            <a:rPr lang="en-US"/>
            <a:t>“c. 1600, "native of or dweller in mountains," from </a:t>
          </a:r>
          <a:r>
            <a:rPr lang="en-US" b="1">
              <a:hlinkClick xmlns:r="http://schemas.openxmlformats.org/officeDocument/2006/relationships" r:id="rId1"/>
            </a:rPr>
            <a:t>mountain</a:t>
          </a:r>
          <a:r>
            <a:rPr lang="en-US"/>
            <a:t> + </a:t>
          </a:r>
          <a:r>
            <a:rPr lang="en-US" b="1">
              <a:hlinkClick xmlns:r="http://schemas.openxmlformats.org/officeDocument/2006/relationships" r:id="rId2"/>
            </a:rPr>
            <a:t>-eer</a:t>
          </a:r>
          <a:r>
            <a:rPr lang="en-US"/>
            <a:t> or from French </a:t>
          </a:r>
          <a:r>
            <a:rPr lang="en-US" i="1"/>
            <a:t>montanier</a:t>
          </a:r>
          <a:r>
            <a:rPr lang="en-US"/>
            <a:t>. The verb meaning "to be a mountain-climber" is from 1803”</a:t>
          </a:r>
        </a:p>
      </dgm:t>
    </dgm:pt>
    <dgm:pt modelId="{6107EDF0-3F34-426C-A419-CC15434E327E}" type="parTrans" cxnId="{6CE520CD-E9A8-47EB-9125-E6A118EEA5D0}">
      <dgm:prSet/>
      <dgm:spPr/>
      <dgm:t>
        <a:bodyPr/>
        <a:lstStyle/>
        <a:p>
          <a:endParaRPr lang="en-US"/>
        </a:p>
      </dgm:t>
    </dgm:pt>
    <dgm:pt modelId="{64147F48-9CF8-48A7-BB5D-0D6D07DA4AC5}" type="sibTrans" cxnId="{6CE520CD-E9A8-47EB-9125-E6A118EEA5D0}">
      <dgm:prSet/>
      <dgm:spPr/>
      <dgm:t>
        <a:bodyPr/>
        <a:lstStyle/>
        <a:p>
          <a:endParaRPr lang="en-US"/>
        </a:p>
      </dgm:t>
    </dgm:pt>
    <dgm:pt modelId="{F95C4E58-F48E-4A90-A72E-924920F1B76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Note: I also looked into “mountaineering” for comparison</a:t>
          </a:r>
        </a:p>
      </dgm:t>
    </dgm:pt>
    <dgm:pt modelId="{AAA4564D-3163-4AC4-B1C0-11E4E3170FBB}" type="parTrans" cxnId="{13B3E31E-532A-4B2D-9EE9-BD84EB73B937}">
      <dgm:prSet/>
      <dgm:spPr/>
      <dgm:t>
        <a:bodyPr/>
        <a:lstStyle/>
        <a:p>
          <a:endParaRPr lang="en-US"/>
        </a:p>
      </dgm:t>
    </dgm:pt>
    <dgm:pt modelId="{AE20C506-747D-4C0A-B0A6-460C1D81D605}" type="sibTrans" cxnId="{13B3E31E-532A-4B2D-9EE9-BD84EB73B937}">
      <dgm:prSet/>
      <dgm:spPr/>
      <dgm:t>
        <a:bodyPr/>
        <a:lstStyle/>
        <a:p>
          <a:endParaRPr lang="en-US"/>
        </a:p>
      </dgm:t>
    </dgm:pt>
    <dgm:pt modelId="{F9E33A01-B97D-4566-AD17-96A366C9B774}" type="pres">
      <dgm:prSet presAssocID="{199A42AC-D97D-4AB4-A646-C6B4D137FF34}" presName="linear" presStyleCnt="0">
        <dgm:presLayoutVars>
          <dgm:animLvl val="lvl"/>
          <dgm:resizeHandles val="exact"/>
        </dgm:presLayoutVars>
      </dgm:prSet>
      <dgm:spPr/>
    </dgm:pt>
    <dgm:pt modelId="{CEB3FD9C-3A28-4C07-A017-70F21D032A6A}" type="pres">
      <dgm:prSet presAssocID="{F0FD1D4D-FC13-4729-9482-DD88932E46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DA0029-743C-4891-AC0A-728AD0AA312C}" type="pres">
      <dgm:prSet presAssocID="{53AE11F8-E351-4CC2-AFAB-5437B4637E6D}" presName="spacer" presStyleCnt="0"/>
      <dgm:spPr/>
    </dgm:pt>
    <dgm:pt modelId="{D282BD1B-6752-4727-AEE2-9F3DABAACE74}" type="pres">
      <dgm:prSet presAssocID="{BFED4B3B-23D7-4ABE-931C-43B3317D2C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5EA2825-01E2-4733-987D-93B0B266B25B}" type="pres">
      <dgm:prSet presAssocID="{12A365A7-14F6-48FF-99C6-EF89D00E230B}" presName="spacer" presStyleCnt="0"/>
      <dgm:spPr/>
    </dgm:pt>
    <dgm:pt modelId="{F37B47C9-3D50-4BFD-ABE0-2F7806152341}" type="pres">
      <dgm:prSet presAssocID="{49A0B0E5-9188-4036-AD9E-309A7479DF2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13A6B59-7816-49DC-A594-8E1EA3DA4E7D}" type="pres">
      <dgm:prSet presAssocID="{49A0B0E5-9188-4036-AD9E-309A7479DF2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DC36E02-2DF6-4234-8549-333E1D915E06}" type="presOf" srcId="{F0FD1D4D-FC13-4729-9482-DD88932E469B}" destId="{CEB3FD9C-3A28-4C07-A017-70F21D032A6A}" srcOrd="0" destOrd="0" presId="urn:microsoft.com/office/officeart/2005/8/layout/vList2"/>
    <dgm:cxn modelId="{13B3E31E-532A-4B2D-9EE9-BD84EB73B937}" srcId="{49A0B0E5-9188-4036-AD9E-309A7479DF28}" destId="{F95C4E58-F48E-4A90-A72E-924920F1B767}" srcOrd="0" destOrd="0" parTransId="{AAA4564D-3163-4AC4-B1C0-11E4E3170FBB}" sibTransId="{AE20C506-747D-4C0A-B0A6-460C1D81D605}"/>
    <dgm:cxn modelId="{99C7622C-3731-4C20-A4D4-7F636F9F7CB8}" type="presOf" srcId="{49A0B0E5-9188-4036-AD9E-309A7479DF28}" destId="{F37B47C9-3D50-4BFD-ABE0-2F7806152341}" srcOrd="0" destOrd="0" presId="urn:microsoft.com/office/officeart/2005/8/layout/vList2"/>
    <dgm:cxn modelId="{A4750335-9134-4835-BC25-7A691A64931B}" type="presOf" srcId="{199A42AC-D97D-4AB4-A646-C6B4D137FF34}" destId="{F9E33A01-B97D-4566-AD17-96A366C9B774}" srcOrd="0" destOrd="0" presId="urn:microsoft.com/office/officeart/2005/8/layout/vList2"/>
    <dgm:cxn modelId="{6194AA69-0888-4834-A516-57236E892E91}" srcId="{199A42AC-D97D-4AB4-A646-C6B4D137FF34}" destId="{F0FD1D4D-FC13-4729-9482-DD88932E469B}" srcOrd="0" destOrd="0" parTransId="{0660CB6F-187E-4336-806B-B1688CD98A68}" sibTransId="{53AE11F8-E351-4CC2-AFAB-5437B4637E6D}"/>
    <dgm:cxn modelId="{71C0EC57-9106-4BB2-90E5-19420608529D}" srcId="{199A42AC-D97D-4AB4-A646-C6B4D137FF34}" destId="{BFED4B3B-23D7-4ABE-931C-43B3317D2CC2}" srcOrd="1" destOrd="0" parTransId="{5486C698-4475-4669-AA7A-4CFC412AF43A}" sibTransId="{12A365A7-14F6-48FF-99C6-EF89D00E230B}"/>
    <dgm:cxn modelId="{E0E1C6A1-114F-49E1-A644-7488E1FBFEC9}" type="presOf" srcId="{BFED4B3B-23D7-4ABE-931C-43B3317D2CC2}" destId="{D282BD1B-6752-4727-AEE2-9F3DABAACE74}" srcOrd="0" destOrd="0" presId="urn:microsoft.com/office/officeart/2005/8/layout/vList2"/>
    <dgm:cxn modelId="{6CE520CD-E9A8-47EB-9125-E6A118EEA5D0}" srcId="{199A42AC-D97D-4AB4-A646-C6B4D137FF34}" destId="{49A0B0E5-9188-4036-AD9E-309A7479DF28}" srcOrd="2" destOrd="0" parTransId="{6107EDF0-3F34-426C-A419-CC15434E327E}" sibTransId="{64147F48-9CF8-48A7-BB5D-0D6D07DA4AC5}"/>
    <dgm:cxn modelId="{F8B38BE4-CF7E-45A4-A65C-53A06E6800AE}" type="presOf" srcId="{F95C4E58-F48E-4A90-A72E-924920F1B767}" destId="{413A6B59-7816-49DC-A594-8E1EA3DA4E7D}" srcOrd="0" destOrd="0" presId="urn:microsoft.com/office/officeart/2005/8/layout/vList2"/>
    <dgm:cxn modelId="{A3A79353-9ECA-4732-83FB-34C381C85277}" type="presParOf" srcId="{F9E33A01-B97D-4566-AD17-96A366C9B774}" destId="{CEB3FD9C-3A28-4C07-A017-70F21D032A6A}" srcOrd="0" destOrd="0" presId="urn:microsoft.com/office/officeart/2005/8/layout/vList2"/>
    <dgm:cxn modelId="{3FCBA82E-D1EA-4532-9DF6-E69C7B35CC55}" type="presParOf" srcId="{F9E33A01-B97D-4566-AD17-96A366C9B774}" destId="{63DA0029-743C-4891-AC0A-728AD0AA312C}" srcOrd="1" destOrd="0" presId="urn:microsoft.com/office/officeart/2005/8/layout/vList2"/>
    <dgm:cxn modelId="{90ED5F74-C469-42FD-8039-DF57B1C6F02C}" type="presParOf" srcId="{F9E33A01-B97D-4566-AD17-96A366C9B774}" destId="{D282BD1B-6752-4727-AEE2-9F3DABAACE74}" srcOrd="2" destOrd="0" presId="urn:microsoft.com/office/officeart/2005/8/layout/vList2"/>
    <dgm:cxn modelId="{2F72A7BE-4140-4A84-8AD6-9067D35F983C}" type="presParOf" srcId="{F9E33A01-B97D-4566-AD17-96A366C9B774}" destId="{75EA2825-01E2-4733-987D-93B0B266B25B}" srcOrd="3" destOrd="0" presId="urn:microsoft.com/office/officeart/2005/8/layout/vList2"/>
    <dgm:cxn modelId="{2DC5FB5F-4902-431D-86AC-7E9798249903}" type="presParOf" srcId="{F9E33A01-B97D-4566-AD17-96A366C9B774}" destId="{F37B47C9-3D50-4BFD-ABE0-2F7806152341}" srcOrd="4" destOrd="0" presId="urn:microsoft.com/office/officeart/2005/8/layout/vList2"/>
    <dgm:cxn modelId="{203FCC0F-AEEE-4593-944D-191461A7051C}" type="presParOf" srcId="{F9E33A01-B97D-4566-AD17-96A366C9B774}" destId="{413A6B59-7816-49DC-A594-8E1EA3DA4E7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3FD9C-3A28-4C07-A017-70F21D032A6A}">
      <dsp:nvSpPr>
        <dsp:cNvPr id="0" name=""/>
        <dsp:cNvSpPr/>
      </dsp:nvSpPr>
      <dsp:spPr>
        <a:xfrm>
          <a:off x="0" y="68132"/>
          <a:ext cx="4530754" cy="174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Botanical meaning "a plant that rises by attaching itself to some support”</a:t>
          </a:r>
        </a:p>
      </dsp:txBody>
      <dsp:txXfrm>
        <a:off x="84958" y="153090"/>
        <a:ext cx="4360838" cy="1570459"/>
      </dsp:txXfrm>
    </dsp:sp>
    <dsp:sp modelId="{D282BD1B-6752-4727-AEE2-9F3DABAACE74}">
      <dsp:nvSpPr>
        <dsp:cNvPr id="0" name=""/>
        <dsp:cNvSpPr/>
      </dsp:nvSpPr>
      <dsp:spPr>
        <a:xfrm>
          <a:off x="0" y="1866107"/>
          <a:ext cx="4530754" cy="174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“Meaning "an ascent by climbing" is from 1915, originally in aviation.”</a:t>
          </a:r>
        </a:p>
      </dsp:txBody>
      <dsp:txXfrm>
        <a:off x="84958" y="1951065"/>
        <a:ext cx="4360838" cy="1570459"/>
      </dsp:txXfrm>
    </dsp:sp>
    <dsp:sp modelId="{F37B47C9-3D50-4BFD-ABE0-2F7806152341}">
      <dsp:nvSpPr>
        <dsp:cNvPr id="0" name=""/>
        <dsp:cNvSpPr/>
      </dsp:nvSpPr>
      <dsp:spPr>
        <a:xfrm>
          <a:off x="0" y="3664083"/>
          <a:ext cx="4530754" cy="174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“c. 1600, "native of or dweller in mountains," from </a:t>
          </a:r>
          <a:r>
            <a:rPr lang="en-US" sz="2000" b="1" kern="1200">
              <a:hlinkClick xmlns:r="http://schemas.openxmlformats.org/officeDocument/2006/relationships" r:id="rId1"/>
            </a:rPr>
            <a:t>mountain</a:t>
          </a:r>
          <a:r>
            <a:rPr lang="en-US" sz="2000" kern="1200"/>
            <a:t> + </a:t>
          </a:r>
          <a:r>
            <a:rPr lang="en-US" sz="2000" b="1" kern="1200">
              <a:hlinkClick xmlns:r="http://schemas.openxmlformats.org/officeDocument/2006/relationships" r:id="rId2"/>
            </a:rPr>
            <a:t>-eer</a:t>
          </a:r>
          <a:r>
            <a:rPr lang="en-US" sz="2000" kern="1200"/>
            <a:t> or from French </a:t>
          </a:r>
          <a:r>
            <a:rPr lang="en-US" sz="2000" i="1" kern="1200"/>
            <a:t>montanier</a:t>
          </a:r>
          <a:r>
            <a:rPr lang="en-US" sz="2000" kern="1200"/>
            <a:t>. The verb meaning "to be a mountain-climber" is from 1803”</a:t>
          </a:r>
        </a:p>
      </dsp:txBody>
      <dsp:txXfrm>
        <a:off x="84958" y="3749041"/>
        <a:ext cx="4360838" cy="1570459"/>
      </dsp:txXfrm>
    </dsp:sp>
    <dsp:sp modelId="{413A6B59-7816-49DC-A594-8E1EA3DA4E7D}">
      <dsp:nvSpPr>
        <dsp:cNvPr id="0" name=""/>
        <dsp:cNvSpPr/>
      </dsp:nvSpPr>
      <dsp:spPr>
        <a:xfrm>
          <a:off x="0" y="5404458"/>
          <a:ext cx="4530754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5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Note: I also looked into “mountaineering” for comparison</a:t>
          </a:r>
        </a:p>
      </dsp:txBody>
      <dsp:txXfrm>
        <a:off x="0" y="5404458"/>
        <a:ext cx="4530754" cy="507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7922-C004-4231-9AE9-9FA5CACAB23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623F-7A41-43F3-9C31-14030EFD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47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7922-C004-4231-9AE9-9FA5CACAB23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623F-7A41-43F3-9C31-14030EFD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3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7922-C004-4231-9AE9-9FA5CACAB23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623F-7A41-43F3-9C31-14030EFD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48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7922-C004-4231-9AE9-9FA5CACAB23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623F-7A41-43F3-9C31-14030EFD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7922-C004-4231-9AE9-9FA5CACAB23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623F-7A41-43F3-9C31-14030EFD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3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7922-C004-4231-9AE9-9FA5CACAB23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623F-7A41-43F3-9C31-14030EFD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6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7922-C004-4231-9AE9-9FA5CACAB23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623F-7A41-43F3-9C31-14030EFD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3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7922-C004-4231-9AE9-9FA5CACAB23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623F-7A41-43F3-9C31-14030EFD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2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7922-C004-4231-9AE9-9FA5CACAB23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623F-7A41-43F3-9C31-14030EFD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7922-C004-4231-9AE9-9FA5CACAB23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623F-7A41-43F3-9C31-14030EFD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6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7922-C004-4231-9AE9-9FA5CACAB23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623F-7A41-43F3-9C31-14030EFD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4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37922-C004-4231-9AE9-9FA5CACAB23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D623F-7A41-43F3-9C31-14030EFD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6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Enw-TDuwn0" TargetMode="External"/><Relationship Id="rId4" Type="http://schemas.openxmlformats.org/officeDocument/2006/relationships/hyperlink" Target="https://www.youtube.com/watch?v=FEnw-TDuwn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AGcDi0DRtU&amp;list=RDRAGcDi0DRtU&amp;t=33" TargetMode="External"/><Relationship Id="rId2" Type="http://schemas.openxmlformats.org/officeDocument/2006/relationships/hyperlink" Target="https://www.youtube.com/watch?v=RAGcDi0DRt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59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38E703-9364-49DC-9ECC-87E4ED2C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erlin Sans FB" panose="020E0602020502020306" pitchFamily="34" charset="0"/>
              </a:rPr>
              <a:t>Let’s break all that down!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497D1-43DD-4CAA-AA9E-6CEC052CE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9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11DFFA89-D67A-4CE0-8FAD-A9AB4FE6B52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8143729"/>
              </p:ext>
            </p:extLst>
          </p:nvPr>
        </p:nvGraphicFramePr>
        <p:xfrm>
          <a:off x="838200" y="494950"/>
          <a:ext cx="4530754" cy="5979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6FA78-F028-4377-9067-D6BF1CAA0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044" y="494950"/>
            <a:ext cx="4676229" cy="568201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That’s interesting because we may have learned to climb from watching the world around us.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Obviously we climbed before flying in planes, but I wonder why we also call flying climbing. Is it because it sounds more possible?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Climbing’s roots as an activity seem to be from early 1800s, or late 1700s. Does that check out?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Mountaineering religiously – 1400s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Mountaineering scientific discovery – late 1700s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Rock climbing as sport – 1880s</a:t>
            </a:r>
          </a:p>
        </p:txBody>
      </p:sp>
    </p:spTree>
    <p:extLst>
      <p:ext uri="{BB962C8B-B14F-4D97-AF65-F5344CB8AC3E}">
        <p14:creationId xmlns:p14="http://schemas.microsoft.com/office/powerpoint/2010/main" val="124591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Body Paragraphs | 2. Denotation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330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Discuss </a:t>
            </a:r>
            <a:r>
              <a:rPr lang="en-US" i="1" dirty="0">
                <a:solidFill>
                  <a:schemeClr val="bg1"/>
                </a:solidFill>
              </a:rPr>
              <a:t>origins and development </a:t>
            </a:r>
            <a:r>
              <a:rPr lang="en-US" dirty="0">
                <a:solidFill>
                  <a:schemeClr val="bg1"/>
                </a:solidFill>
              </a:rPr>
              <a:t>in the History paragraph, and </a:t>
            </a:r>
            <a:r>
              <a:rPr lang="en-US" i="1" dirty="0">
                <a:solidFill>
                  <a:schemeClr val="bg1"/>
                </a:solidFill>
              </a:rPr>
              <a:t>meaning</a:t>
            </a:r>
            <a:r>
              <a:rPr lang="en-US" dirty="0">
                <a:solidFill>
                  <a:schemeClr val="bg1"/>
                </a:solidFill>
              </a:rPr>
              <a:t> in the Denotation paragraph. </a:t>
            </a:r>
          </a:p>
          <a:p>
            <a:r>
              <a:rPr lang="en-US" dirty="0">
                <a:solidFill>
                  <a:schemeClr val="bg1"/>
                </a:solidFill>
              </a:rPr>
              <a:t>Denotation is the </a:t>
            </a:r>
            <a:r>
              <a:rPr lang="en-US" b="1" dirty="0">
                <a:solidFill>
                  <a:schemeClr val="bg1"/>
                </a:solidFill>
              </a:rPr>
              <a:t>dictionary definition </a:t>
            </a:r>
            <a:r>
              <a:rPr lang="en-US" dirty="0">
                <a:solidFill>
                  <a:schemeClr val="bg1"/>
                </a:solidFill>
              </a:rPr>
              <a:t>of a word.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This may overlap with etymology</a:t>
            </a:r>
          </a:p>
          <a:p>
            <a:r>
              <a:rPr lang="en-US" dirty="0">
                <a:solidFill>
                  <a:schemeClr val="bg1"/>
                </a:solidFill>
              </a:rPr>
              <a:t>For example: love can appear as several different parts of speech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Noun (emotion)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Verb (Action of loving)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Gerund (act of loving)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Adjective (love boat; love train; love letter) </a:t>
            </a:r>
          </a:p>
          <a:p>
            <a:r>
              <a:rPr lang="en-US" dirty="0">
                <a:solidFill>
                  <a:schemeClr val="bg1"/>
                </a:solidFill>
              </a:rPr>
              <a:t>What </a:t>
            </a:r>
            <a:r>
              <a:rPr lang="en-US" i="1" dirty="0">
                <a:solidFill>
                  <a:schemeClr val="bg1"/>
                </a:solidFill>
              </a:rPr>
              <a:t>isn’t</a:t>
            </a:r>
            <a:r>
              <a:rPr lang="en-US" dirty="0">
                <a:solidFill>
                  <a:schemeClr val="bg1"/>
                </a:solidFill>
              </a:rPr>
              <a:t> implied in the definition?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Love does not necessarily equate to affection, or sexual attraction, or even friendship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It’s helpful to discuss what we expect to see but don’t; helps create boundaries and correct misunderstandings </a:t>
            </a:r>
          </a:p>
        </p:txBody>
      </p:sp>
    </p:spTree>
    <p:extLst>
      <p:ext uri="{BB962C8B-B14F-4D97-AF65-F5344CB8AC3E}">
        <p14:creationId xmlns:p14="http://schemas.microsoft.com/office/powerpoint/2010/main" val="3383098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5EE0E-4AF3-47AA-A6E1-DA837AFF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Now this is where it gets interesting: Connotations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9AD03-C94E-44FE-B723-09AAC7FE9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3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FEnw-TDuwn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6531" y="1690688"/>
            <a:ext cx="7251396" cy="4771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5FBC38-555D-4E4A-B794-7DBF5F55B74F}"/>
              </a:ext>
            </a:extLst>
          </p:cNvPr>
          <p:cNvSpPr txBox="1"/>
          <p:nvPr/>
        </p:nvSpPr>
        <p:spPr>
          <a:xfrm>
            <a:off x="8599054" y="2004291"/>
            <a:ext cx="2669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“Choosing Your Grandma Name is Serious Business”</a:t>
            </a: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by </a:t>
            </a:r>
            <a:r>
              <a:rPr lang="en-US" i="1" dirty="0">
                <a:solidFill>
                  <a:schemeClr val="bg1"/>
                </a:solidFill>
                <a:latin typeface="Berlin Sans FB" panose="020E0602020502020306" pitchFamily="34" charset="0"/>
              </a:rPr>
              <a:t>It’s a Southern Thing</a:t>
            </a:r>
            <a:br>
              <a:rPr lang="en-US" i="1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i="1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https://www.youtube.com/watch?v=FEnw-TDuwn0</a:t>
            </a: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27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What do you call your paternal parent?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4159" y="1471929"/>
            <a:ext cx="11432012" cy="5102662"/>
            <a:chOff x="525950" y="1529745"/>
            <a:chExt cx="11432012" cy="51026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50" y="4896287"/>
              <a:ext cx="3089706" cy="17361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228" y="3213016"/>
              <a:ext cx="3356729" cy="18881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174" y="1529745"/>
              <a:ext cx="2428420" cy="26105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18" y="1529745"/>
              <a:ext cx="2831355" cy="18881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2378" y="4090473"/>
              <a:ext cx="2513364" cy="25133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932" y="4657312"/>
              <a:ext cx="2487157" cy="197509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6640" y="3486816"/>
              <a:ext cx="1701322" cy="311702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8" y="1412079"/>
            <a:ext cx="3543827" cy="19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Body Paragraph | 3. Connotation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should be the longest body section, because it’s where the real critical thinking happens</a:t>
            </a:r>
          </a:p>
          <a:p>
            <a:r>
              <a:rPr lang="en-US" b="1" dirty="0">
                <a:solidFill>
                  <a:schemeClr val="bg1"/>
                </a:solidFill>
              </a:rPr>
              <a:t>Connotations are the feelings or meanings that a word invokes in addition (or sometimes contrary) to its literal meaning.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Based on personal experience and others’ understanding of the word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Draw creative or artistic links.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Provide examples of the word in action.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Provide examples of synonyms for comparison</a:t>
            </a:r>
          </a:p>
        </p:txBody>
      </p:sp>
    </p:spTree>
    <p:extLst>
      <p:ext uri="{BB962C8B-B14F-4D97-AF65-F5344CB8AC3E}">
        <p14:creationId xmlns:p14="http://schemas.microsoft.com/office/powerpoint/2010/main" val="832245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" y="370974"/>
            <a:ext cx="5105400" cy="337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590" y="2189527"/>
            <a:ext cx="6978315" cy="4297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Your conclusion should suggest something like, “now that you’ve heard all the previous information, here’s what you can do with it.”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Suggest a course of action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Ideas for new perspectives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Make a change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End on your own words</a:t>
            </a:r>
          </a:p>
        </p:txBody>
      </p:sp>
    </p:spTree>
    <p:extLst>
      <p:ext uri="{BB962C8B-B14F-4D97-AF65-F5344CB8AC3E}">
        <p14:creationId xmlns:p14="http://schemas.microsoft.com/office/powerpoint/2010/main" val="419233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Definitions are more complex than you think..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56A4E-0D63-4BB0-A5C5-703BF16FD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428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Ismo</a:t>
            </a:r>
            <a:r>
              <a:rPr lang="en-US" sz="2400" dirty="0">
                <a:solidFill>
                  <a:schemeClr val="bg1"/>
                </a:solidFill>
              </a:rPr>
              <a:t> explains why “ass” is the most complicated word in the English language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https://www.youtube.com/watch?v=RAGcDi0DRtU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93" y="1690688"/>
            <a:ext cx="6194907" cy="348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1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3898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What is the definition essay?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Provides details about a concept</a:t>
            </a:r>
          </a:p>
          <a:p>
            <a:r>
              <a:rPr lang="en-US" dirty="0">
                <a:solidFill>
                  <a:schemeClr val="bg1"/>
                </a:solidFill>
              </a:rPr>
              <a:t>Interprets a word or concept in new ways</a:t>
            </a:r>
          </a:p>
          <a:p>
            <a:r>
              <a:rPr lang="en-US" dirty="0">
                <a:solidFill>
                  <a:schemeClr val="bg1"/>
                </a:solidFill>
              </a:rPr>
              <a:t>Utilizes historical context, denotation, and connotation</a:t>
            </a:r>
          </a:p>
          <a:p>
            <a:r>
              <a:rPr lang="en-US" dirty="0">
                <a:solidFill>
                  <a:schemeClr val="bg1"/>
                </a:solidFill>
              </a:rPr>
              <a:t>Focuses on </a:t>
            </a:r>
            <a:r>
              <a:rPr lang="en-US" u="sng" dirty="0">
                <a:solidFill>
                  <a:schemeClr val="bg1"/>
                </a:solidFill>
              </a:rPr>
              <a:t>complex</a:t>
            </a:r>
            <a:r>
              <a:rPr lang="en-US" dirty="0">
                <a:solidFill>
                  <a:schemeClr val="bg1"/>
                </a:solidFill>
              </a:rPr>
              <a:t> ideas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Simple concepts won’t provide enough details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Try abstract concepts, places, or adjectives</a:t>
            </a:r>
          </a:p>
        </p:txBody>
      </p:sp>
    </p:spTree>
    <p:extLst>
      <p:ext uri="{BB962C8B-B14F-4D97-AF65-F5344CB8AC3E}">
        <p14:creationId xmlns:p14="http://schemas.microsoft.com/office/powerpoint/2010/main" val="166595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Outlining Parts | The Introduction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 b="2118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Who is your audience?</a:t>
            </a:r>
          </a:p>
          <a:p>
            <a:pPr lvl="1"/>
            <a:r>
              <a:rPr lang="en-US" sz="1800" dirty="0"/>
              <a:t>Imagine a specific group of people</a:t>
            </a:r>
          </a:p>
          <a:p>
            <a:pPr lvl="1"/>
            <a:r>
              <a:rPr lang="en-US" sz="1800" dirty="0"/>
              <a:t>What background do they need? </a:t>
            </a:r>
          </a:p>
          <a:p>
            <a:pPr lvl="1"/>
            <a:r>
              <a:rPr lang="en-US" sz="1800" dirty="0"/>
              <a:t>Why should they be interested?</a:t>
            </a:r>
          </a:p>
          <a:p>
            <a:r>
              <a:rPr lang="en-US" sz="1800" dirty="0"/>
              <a:t>How has the concept previously been defined?</a:t>
            </a:r>
          </a:p>
          <a:p>
            <a:r>
              <a:rPr lang="en-US" sz="1800" dirty="0"/>
              <a:t>Are there any confusing components of the concept?</a:t>
            </a:r>
          </a:p>
          <a:p>
            <a:r>
              <a:rPr lang="en-US" sz="1800" dirty="0"/>
              <a:t>Does the definition change over time or across cultures?</a:t>
            </a:r>
          </a:p>
        </p:txBody>
      </p:sp>
    </p:spTree>
    <p:extLst>
      <p:ext uri="{BB962C8B-B14F-4D97-AF65-F5344CB8AC3E}">
        <p14:creationId xmlns:p14="http://schemas.microsoft.com/office/powerpoint/2010/main" val="259599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77" y="1333500"/>
            <a:ext cx="2017295" cy="2017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30" y="1349542"/>
            <a:ext cx="2001253" cy="2001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72" y="1379621"/>
            <a:ext cx="2017295" cy="201729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7331241" y="1909010"/>
            <a:ext cx="1993231" cy="8662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60770" y="1909010"/>
            <a:ext cx="1993231" cy="8662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50232" y="450168"/>
            <a:ext cx="468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erlin Sans FB Demi" panose="020E0802020502020306" pitchFamily="34" charset="0"/>
              </a:rPr>
              <a:t>INTRODUCTION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2930" y="3350795"/>
            <a:ext cx="4223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erlin Sans FB Demi" panose="020E0802020502020306" pitchFamily="34" charset="0"/>
              </a:rPr>
              <a:t>CONCLUSION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0231" y="4572000"/>
            <a:ext cx="10585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introduction must include a thesis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Go beyond the definition of a word, and suggest how complex the word can be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does having many definitions suggest about a word?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Why does it matter?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Go beyond the obvious here, don’t just say “it means it’s diverse/unique”</a:t>
            </a:r>
          </a:p>
        </p:txBody>
      </p:sp>
    </p:spTree>
    <p:extLst>
      <p:ext uri="{BB962C8B-B14F-4D97-AF65-F5344CB8AC3E}">
        <p14:creationId xmlns:p14="http://schemas.microsoft.com/office/powerpoint/2010/main" val="242112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AA88-F7E3-4FA4-87A0-3B384FC5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What does it sound like?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7A36D-0D74-4DFE-A9C1-231C478F3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ED75C-4A6A-45C5-8035-22FECAECE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646612" cy="36845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“The word ‘mother’ has many connotations, which just goes to show that </a:t>
            </a:r>
            <a:r>
              <a:rPr lang="en-US" u="sng" dirty="0">
                <a:solidFill>
                  <a:schemeClr val="bg1"/>
                </a:solidFill>
              </a:rPr>
              <a:t>mothers can be anything to anyone</a:t>
            </a:r>
            <a:r>
              <a:rPr lang="en-US" dirty="0">
                <a:solidFill>
                  <a:schemeClr val="bg1"/>
                </a:solidFill>
              </a:rPr>
              <a:t>.”</a:t>
            </a:r>
          </a:p>
          <a:p>
            <a:r>
              <a:rPr lang="en-US" dirty="0">
                <a:solidFill>
                  <a:schemeClr val="bg1"/>
                </a:solidFill>
              </a:rPr>
              <a:t>“…which shows us </a:t>
            </a:r>
            <a:r>
              <a:rPr lang="en-US" u="sng" dirty="0">
                <a:solidFill>
                  <a:schemeClr val="bg1"/>
                </a:solidFill>
              </a:rPr>
              <a:t>how diverse </a:t>
            </a:r>
            <a:r>
              <a:rPr lang="en-US" dirty="0">
                <a:solidFill>
                  <a:schemeClr val="bg1"/>
                </a:solidFill>
              </a:rPr>
              <a:t>the definition of ‘mother’ is.”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14A91-2E75-4E36-9459-190909941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200" b="0" dirty="0">
                <a:solidFill>
                  <a:schemeClr val="accent6">
                    <a:lumMod val="75000"/>
                  </a:schemeClr>
                </a:solidFill>
              </a:rPr>
              <a:t>✔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AC44C-EE9F-41A3-990F-A68C33A1C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8246" y="2505075"/>
            <a:ext cx="4837142" cy="368458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“The word ‘mother’ has many different connotations, </a:t>
            </a:r>
            <a:r>
              <a:rPr lang="en-US" u="sng" dirty="0">
                <a:solidFill>
                  <a:schemeClr val="bg1"/>
                </a:solidFill>
              </a:rPr>
              <a:t>which implies that a mother’s job is more than just the caregiver </a:t>
            </a:r>
            <a:r>
              <a:rPr lang="en-US" dirty="0">
                <a:solidFill>
                  <a:schemeClr val="bg1"/>
                </a:solidFill>
              </a:rPr>
              <a:t>we expect it to be. With so many roles, we should respect the work that they do in and outside the home </a:t>
            </a:r>
            <a:r>
              <a:rPr lang="en-US" u="sng" dirty="0">
                <a:solidFill>
                  <a:schemeClr val="bg1"/>
                </a:solidFill>
              </a:rPr>
              <a:t>because it is diverse and requires many skills</a:t>
            </a:r>
            <a:r>
              <a:rPr lang="en-US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6616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9581" y="593558"/>
            <a:ext cx="5181600" cy="552834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Each body paragraph should focus on a different element of the definition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History (etymology and context)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Denotation (expectations)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Connotation (social and cultural)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Transitions should be meaningful, and explain how each point connects to the previous.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Avoid “first, next, finally, moreover”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See your transitions handout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93558"/>
            <a:ext cx="5181600" cy="3467313"/>
          </a:xfrm>
        </p:spPr>
      </p:pic>
    </p:spTree>
    <p:extLst>
      <p:ext uri="{BB962C8B-B14F-4D97-AF65-F5344CB8AC3E}">
        <p14:creationId xmlns:p14="http://schemas.microsoft.com/office/powerpoint/2010/main" val="289576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Body Paragraphs | 1. History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333297"/>
            <a:ext cx="4619621" cy="40397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Discuss the origins of a word/concept</a:t>
            </a:r>
          </a:p>
          <a:p>
            <a:pPr lvl="1"/>
            <a:r>
              <a:rPr lang="en-US" sz="1600" dirty="0"/>
              <a:t>Etymology for roots and origins</a:t>
            </a:r>
          </a:p>
          <a:p>
            <a:pPr lvl="1"/>
            <a:r>
              <a:rPr lang="en-US" sz="1600" dirty="0"/>
              <a:t>Prefixes and suffixed</a:t>
            </a:r>
          </a:p>
          <a:p>
            <a:pPr lvl="1"/>
            <a:r>
              <a:rPr lang="en-US" sz="1600" dirty="0"/>
              <a:t>Different forms of the word</a:t>
            </a:r>
          </a:p>
          <a:p>
            <a:pPr lvl="2"/>
            <a:r>
              <a:rPr lang="en-US" sz="1600" dirty="0"/>
              <a:t>In addition to “climber” also look up “climb.”</a:t>
            </a:r>
          </a:p>
          <a:p>
            <a:r>
              <a:rPr lang="en-US" sz="1600" dirty="0"/>
              <a:t>This paragraph is strictly factual</a:t>
            </a:r>
          </a:p>
          <a:p>
            <a:r>
              <a:rPr lang="en-US" sz="1600" dirty="0"/>
              <a:t>Work to understand WHY this background is important or interesting. It can guide your future research.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" r="-2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736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20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Origins of “Climber” (n.)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67326"/>
            <a:ext cx="10952747" cy="472615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early 15c., "one who climbs," agent noun from climb (v.). Botanical meaning "a plant that rises by attaching itself to some support" is from 1630s.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Climb (n.)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1580s, "act of climbing," from climb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(v.). Meaning "an ascent by climbing" is from 1915, originally in aviation.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Climb (v.)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Old English </a:t>
            </a:r>
            <a:r>
              <a:rPr lang="en-US" i="1" dirty="0" err="1">
                <a:solidFill>
                  <a:schemeClr val="bg1"/>
                </a:solidFill>
              </a:rPr>
              <a:t>climban</a:t>
            </a:r>
            <a:r>
              <a:rPr lang="en-US" dirty="0">
                <a:solidFill>
                  <a:schemeClr val="bg1"/>
                </a:solidFill>
              </a:rPr>
              <a:t> "raise oneself using hands and feet; rise gradually, ascend; make an ascent of" (past tense </a:t>
            </a:r>
            <a:r>
              <a:rPr lang="en-US" i="1" dirty="0" err="1">
                <a:solidFill>
                  <a:schemeClr val="bg1"/>
                </a:solidFill>
              </a:rPr>
              <a:t>clamb</a:t>
            </a:r>
            <a:r>
              <a:rPr lang="en-US" dirty="0">
                <a:solidFill>
                  <a:schemeClr val="bg1"/>
                </a:solidFill>
              </a:rPr>
              <a:t>, past participle </a:t>
            </a:r>
            <a:r>
              <a:rPr lang="en-US" i="1" dirty="0" err="1">
                <a:solidFill>
                  <a:schemeClr val="bg1"/>
                </a:solidFill>
              </a:rPr>
              <a:t>clumben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i="1" dirty="0" err="1">
                <a:solidFill>
                  <a:schemeClr val="bg1"/>
                </a:solidFill>
              </a:rPr>
              <a:t>clumbe</a:t>
            </a:r>
            <a:r>
              <a:rPr lang="en-US" dirty="0">
                <a:solidFill>
                  <a:schemeClr val="bg1"/>
                </a:solidFill>
              </a:rPr>
              <a:t>), from West Germanic </a:t>
            </a:r>
            <a:r>
              <a:rPr lang="en-US" i="1" dirty="0">
                <a:solidFill>
                  <a:schemeClr val="bg1"/>
                </a:solidFill>
              </a:rPr>
              <a:t>*</a:t>
            </a:r>
            <a:r>
              <a:rPr lang="en-US" i="1" dirty="0" err="1">
                <a:solidFill>
                  <a:schemeClr val="bg1"/>
                </a:solidFill>
              </a:rPr>
              <a:t>klimban</a:t>
            </a:r>
            <a:r>
              <a:rPr lang="en-US" dirty="0">
                <a:solidFill>
                  <a:schemeClr val="bg1"/>
                </a:solidFill>
              </a:rPr>
              <a:t> "go up by clinging" (source also of Dutch </a:t>
            </a:r>
            <a:r>
              <a:rPr lang="en-US" i="1" dirty="0" err="1">
                <a:solidFill>
                  <a:schemeClr val="bg1"/>
                </a:solidFill>
              </a:rPr>
              <a:t>klimmen</a:t>
            </a:r>
            <a:r>
              <a:rPr lang="en-US" dirty="0">
                <a:solidFill>
                  <a:schemeClr val="bg1"/>
                </a:solidFill>
              </a:rPr>
              <a:t>, Old High German </a:t>
            </a:r>
            <a:r>
              <a:rPr lang="en-US" i="1" dirty="0" err="1">
                <a:solidFill>
                  <a:schemeClr val="bg1"/>
                </a:solidFill>
              </a:rPr>
              <a:t>klimban</a:t>
            </a:r>
            <a:r>
              <a:rPr lang="en-US" dirty="0">
                <a:solidFill>
                  <a:schemeClr val="bg1"/>
                </a:solidFill>
              </a:rPr>
              <a:t>, German </a:t>
            </a:r>
            <a:r>
              <a:rPr lang="en-US" i="1" dirty="0" err="1">
                <a:solidFill>
                  <a:schemeClr val="bg1"/>
                </a:solidFill>
              </a:rPr>
              <a:t>klimmen</a:t>
            </a:r>
            <a:r>
              <a:rPr lang="en-US" dirty="0">
                <a:solidFill>
                  <a:schemeClr val="bg1"/>
                </a:solidFill>
              </a:rPr>
              <a:t> "to climb").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strong verb in Old English, weak by 16c. Other Germanic languages long ago dropped the </a:t>
            </a:r>
            <a:r>
              <a:rPr lang="en-US" i="1" dirty="0">
                <a:solidFill>
                  <a:schemeClr val="bg1"/>
                </a:solidFill>
              </a:rPr>
              <a:t>-b</a:t>
            </a:r>
            <a:r>
              <a:rPr lang="en-US" dirty="0">
                <a:solidFill>
                  <a:schemeClr val="bg1"/>
                </a:solidFill>
              </a:rPr>
              <a:t>. Meaning "to mount as if by climbing" is from mid-14c. Figurative sense of "rise slowly by effort or as if by climbing" is from mid-13c. Related: </a:t>
            </a:r>
            <a:r>
              <a:rPr lang="en-US" i="1" dirty="0">
                <a:solidFill>
                  <a:schemeClr val="bg1"/>
                </a:solidFill>
              </a:rPr>
              <a:t>Climbed</a:t>
            </a:r>
            <a:r>
              <a:rPr lang="en-US" dirty="0">
                <a:solidFill>
                  <a:schemeClr val="bg1"/>
                </a:solidFill>
              </a:rPr>
              <a:t>; </a:t>
            </a:r>
            <a:r>
              <a:rPr lang="en-US" i="1" dirty="0">
                <a:solidFill>
                  <a:schemeClr val="bg1"/>
                </a:solidFill>
              </a:rPr>
              <a:t>climbing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38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1052</Words>
  <Application>Microsoft Office PowerPoint</Application>
  <PresentationFormat>Widescreen</PresentationFormat>
  <Paragraphs>90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Berlin Sans FB</vt:lpstr>
      <vt:lpstr>Berlin Sans FB Demi</vt:lpstr>
      <vt:lpstr>Calibri</vt:lpstr>
      <vt:lpstr>Calibri Light</vt:lpstr>
      <vt:lpstr>Office Theme</vt:lpstr>
      <vt:lpstr>PowerPoint Presentation</vt:lpstr>
      <vt:lpstr>Definitions are more complex than you think.. </vt:lpstr>
      <vt:lpstr>What is the definition essay? </vt:lpstr>
      <vt:lpstr>Outlining Parts | The Introduction</vt:lpstr>
      <vt:lpstr>PowerPoint Presentation</vt:lpstr>
      <vt:lpstr>What does it sound like?</vt:lpstr>
      <vt:lpstr>PowerPoint Presentation</vt:lpstr>
      <vt:lpstr>Body Paragraphs | 1. History</vt:lpstr>
      <vt:lpstr>Origins of “Climber” (n.) </vt:lpstr>
      <vt:lpstr>Let’s break all that down!</vt:lpstr>
      <vt:lpstr>PowerPoint Presentation</vt:lpstr>
      <vt:lpstr>Body Paragraphs | 2. Denotation</vt:lpstr>
      <vt:lpstr>Now this is where it gets interesting: Connotations</vt:lpstr>
      <vt:lpstr>PowerPoint Presentation</vt:lpstr>
      <vt:lpstr>What do you call your paternal parent?</vt:lpstr>
      <vt:lpstr>Body Paragraph | 3. Connotation</vt:lpstr>
      <vt:lpstr>PowerPoint Presentation</vt:lpstr>
    </vt:vector>
  </TitlesOfParts>
  <Company>Valencia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Holt</dc:creator>
  <cp:lastModifiedBy>Kirsten Holt</cp:lastModifiedBy>
  <cp:revision>23</cp:revision>
  <dcterms:created xsi:type="dcterms:W3CDTF">2018-05-16T23:28:37Z</dcterms:created>
  <dcterms:modified xsi:type="dcterms:W3CDTF">2022-05-19T16:18:44Z</dcterms:modified>
</cp:coreProperties>
</file>